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59" r:id="rId3"/>
    <p:sldId id="277" r:id="rId4"/>
    <p:sldId id="281" r:id="rId5"/>
    <p:sldId id="273" r:id="rId6"/>
    <p:sldId id="262" r:id="rId7"/>
    <p:sldId id="258" r:id="rId8"/>
    <p:sldId id="264" r:id="rId9"/>
    <p:sldId id="275" r:id="rId10"/>
    <p:sldId id="285" r:id="rId11"/>
  </p:sldIdLst>
  <p:sldSz cx="9144000" cy="5143500" type="screen16x9"/>
  <p:notesSz cx="6858000" cy="9144000"/>
  <p:embeddedFontLst>
    <p:embeddedFont>
      <p:font typeface="DM Serif Display" pitchFamily="2" charset="0"/>
      <p:regular r:id="rId13"/>
      <p:italic r:id="rId14"/>
    </p:embeddedFont>
    <p:embeddedFont>
      <p:font typeface="Open Sans Light" panose="020B0306030504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797B2-6B4E-4B67-997D-0BCA8723FF61}">
  <a:tblStyle styleId="{E05797B2-6B4E-4B67-997D-0BCA8723F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ITLE_ONL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61" r:id="rId7"/>
    <p:sldLayoutId id="2147483666" r:id="rId8"/>
    <p:sldLayoutId id="2147483669" r:id="rId9"/>
    <p:sldLayoutId id="2147483670" r:id="rId10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39650" y="290445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/>
              <a:t>Project </a:t>
            </a:r>
            <a:r>
              <a:rPr lang="hu-HU" sz="2400" dirty="0" err="1"/>
              <a:t>presentation</a:t>
            </a:r>
            <a:endParaRPr sz="2400"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1917268" y="1122150"/>
            <a:ext cx="5309464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3F3F3"/>
                </a:solidFill>
              </a:rPr>
              <a:t>Peaceful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Paradise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"/>
          <p:cNvSpPr txBox="1">
            <a:spLocks noGrp="1"/>
          </p:cNvSpPr>
          <p:nvPr>
            <p:ph type="subTitle" idx="1"/>
          </p:nvPr>
        </p:nvSpPr>
        <p:spPr>
          <a:xfrm flipH="1">
            <a:off x="6754508" y="-58821"/>
            <a:ext cx="2453786" cy="1237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err="1">
                <a:solidFill>
                  <a:schemeClr val="lt1"/>
                </a:solidFill>
              </a:rPr>
              <a:t>Made</a:t>
            </a:r>
            <a:r>
              <a:rPr lang="hu-HU" dirty="0">
                <a:solidFill>
                  <a:schemeClr val="lt1"/>
                </a:solidFill>
              </a:rPr>
              <a:t> </a:t>
            </a:r>
            <a:r>
              <a:rPr lang="hu-HU" dirty="0" err="1">
                <a:solidFill>
                  <a:schemeClr val="lt1"/>
                </a:solidFill>
              </a:rPr>
              <a:t>by</a:t>
            </a:r>
            <a:r>
              <a:rPr lang="hu-HU" dirty="0">
                <a:solidFill>
                  <a:schemeClr val="lt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Dávid Kálmán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Gábor </a:t>
            </a:r>
            <a:r>
              <a:rPr lang="hu-HU" dirty="0" err="1">
                <a:solidFill>
                  <a:schemeClr val="lt1"/>
                </a:solidFill>
              </a:rPr>
              <a:t>Roncz</a:t>
            </a: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Kornél Vass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492128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Thank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for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time</a:t>
            </a:r>
            <a:r>
              <a:rPr lang="hu-HU" dirty="0">
                <a:solidFill>
                  <a:srgbClr val="F3F3F3"/>
                </a:solidFill>
              </a:rPr>
              <a:t>!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4754950" y="260125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The Idea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87" name="Google Shape;187;p32"/>
          <p:cNvSpPr txBox="1">
            <a:spLocks noGrp="1"/>
          </p:cNvSpPr>
          <p:nvPr>
            <p:ph type="ctrTitle" idx="4294967295"/>
          </p:nvPr>
        </p:nvSpPr>
        <p:spPr>
          <a:xfrm>
            <a:off x="1208295" y="3162444"/>
            <a:ext cx="8445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>
                <a:solidFill>
                  <a:srgbClr val="F3F3F3"/>
                </a:solidFill>
              </a:rPr>
              <a:t>Our</a:t>
            </a:r>
            <a:r>
              <a:rPr lang="hu-HU" sz="1200" dirty="0">
                <a:solidFill>
                  <a:srgbClr val="F3F3F3"/>
                </a:solidFill>
              </a:rPr>
              <a:t> </a:t>
            </a:r>
            <a:r>
              <a:rPr lang="hu-HU" sz="1200" dirty="0" err="1">
                <a:solidFill>
                  <a:srgbClr val="F3F3F3"/>
                </a:solidFill>
              </a:rPr>
              <a:t>logo</a:t>
            </a:r>
            <a:endParaRPr sz="1200" dirty="0">
              <a:solidFill>
                <a:srgbClr val="F3F3F3"/>
              </a:solidFill>
            </a:endParaRPr>
          </a:p>
        </p:txBody>
      </p:sp>
      <p:pic>
        <p:nvPicPr>
          <p:cNvPr id="3" name="Kép 2" descr="A képen sziluett látható&#10;&#10;Automatikusan generált leírás">
            <a:extLst>
              <a:ext uri="{FF2B5EF4-FFF2-40B4-BE49-F238E27FC236}">
                <a16:creationId xmlns:a16="http://schemas.microsoft.com/office/drawing/2014/main" id="{4A1C9B8B-87ED-4F49-AEE5-B67C48589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41" y="1483245"/>
            <a:ext cx="1637008" cy="1637008"/>
          </a:xfrm>
          <a:prstGeom prst="rect">
            <a:avLst/>
          </a:prstGeom>
        </p:spPr>
      </p:pic>
      <p:sp>
        <p:nvSpPr>
          <p:cNvPr id="5" name="Alcím 4">
            <a:extLst>
              <a:ext uri="{FF2B5EF4-FFF2-40B4-BE49-F238E27FC236}">
                <a16:creationId xmlns:a16="http://schemas.microsoft.com/office/drawing/2014/main" id="{F6D023BC-A39A-48ED-AFDD-5CFDE29C1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/>
              <a:t>Hotel website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 err="1"/>
              <a:t>Reservation</a:t>
            </a:r>
            <a:r>
              <a:rPr lang="hu-HU" sz="1400" b="1" dirty="0"/>
              <a:t> </a:t>
            </a:r>
            <a:r>
              <a:rPr lang="hu-HU" sz="1400" b="1" dirty="0" err="1"/>
              <a:t>algorithm</a:t>
            </a:r>
            <a:endParaRPr lang="hu-HU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sz="1400" b="1" dirty="0"/>
              <a:t>Reception </a:t>
            </a:r>
            <a:r>
              <a:rPr lang="hu-HU" sz="1400" b="1" dirty="0" err="1"/>
              <a:t>application</a:t>
            </a:r>
            <a:endParaRPr lang="hu-HU" sz="1400" b="1" dirty="0"/>
          </a:p>
          <a:p>
            <a:endParaRPr lang="hu-HU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A440D874-A3C4-425B-B4AB-83BC96DDE8C5}"/>
              </a:ext>
            </a:extLst>
          </p:cNvPr>
          <p:cNvCxnSpPr/>
          <p:nvPr/>
        </p:nvCxnSpPr>
        <p:spPr>
          <a:xfrm>
            <a:off x="4683512" y="2207419"/>
            <a:ext cx="33603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/>
          <p:nvPr/>
        </p:nvSpPr>
        <p:spPr>
          <a:xfrm>
            <a:off x="3908100" y="-5647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619775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158290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l="40640" r="19102"/>
          <a:stretch/>
        </p:blipFill>
        <p:spPr>
          <a:xfrm>
            <a:off x="3662375" y="54000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 rotWithShape="1">
          <a:blip r:embed="rId4">
            <a:alphaModFix/>
          </a:blip>
          <a:srcRect l="29869" r="29869"/>
          <a:stretch/>
        </p:blipFill>
        <p:spPr>
          <a:xfrm>
            <a:off x="599602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 l="23473" t="14074" r="20822"/>
          <a:stretch/>
        </p:blipFill>
        <p:spPr>
          <a:xfrm>
            <a:off x="132877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1328724" y="3778942"/>
            <a:ext cx="179152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</a:t>
            </a: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-in, Email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89" name="Google Shape;589;p50"/>
          <p:cNvSpPr txBox="1"/>
          <p:nvPr/>
        </p:nvSpPr>
        <p:spPr>
          <a:xfrm>
            <a:off x="1328724" y="3425221"/>
            <a:ext cx="179152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Dávid Kálmán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0" name="Google Shape;590;p5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591" name="Google Shape;591;p50"/>
          <p:cNvSpPr txBox="1"/>
          <p:nvPr/>
        </p:nvSpPr>
        <p:spPr>
          <a:xfrm>
            <a:off x="5995975" y="3778942"/>
            <a:ext cx="179157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Reception App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Database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5995975" y="3428586"/>
            <a:ext cx="179157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Kornél Vass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3686038" y="2966754"/>
            <a:ext cx="1744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</a:t>
            </a: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API </a:t>
            </a: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Requests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3686038" y="2613033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Gábor </a:t>
            </a:r>
            <a:r>
              <a:rPr lang="hu-HU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Roncz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Booking</a:t>
            </a:r>
            <a:r>
              <a:rPr lang="es" dirty="0"/>
              <a:t> Process</a:t>
            </a:r>
            <a:endParaRPr dirty="0"/>
          </a:p>
        </p:txBody>
      </p:sp>
      <p:sp>
        <p:nvSpPr>
          <p:cNvPr id="675" name="Google Shape;675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ctrTitle" idx="4294967295"/>
          </p:nvPr>
        </p:nvSpPr>
        <p:spPr>
          <a:xfrm flipH="1">
            <a:off x="1197397" y="3758650"/>
            <a:ext cx="993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5</a:t>
            </a:r>
            <a:endParaRPr sz="1400"/>
          </a:p>
        </p:txBody>
      </p:sp>
      <p:sp>
        <p:nvSpPr>
          <p:cNvPr id="681" name="Google Shape;681;p54"/>
          <p:cNvSpPr txBox="1"/>
          <p:nvPr/>
        </p:nvSpPr>
        <p:spPr>
          <a:xfrm>
            <a:off x="804022" y="4039548"/>
            <a:ext cx="13191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Finalize the reservation </a:t>
            </a:r>
          </a:p>
        </p:txBody>
      </p:sp>
      <p:sp>
        <p:nvSpPr>
          <p:cNvPr id="682" name="Google Shape;682;p54"/>
          <p:cNvSpPr txBox="1">
            <a:spLocks noGrp="1"/>
          </p:cNvSpPr>
          <p:nvPr>
            <p:ph type="ctrTitle" idx="4294967295"/>
          </p:nvPr>
        </p:nvSpPr>
        <p:spPr>
          <a:xfrm flipH="1">
            <a:off x="2069072" y="2373298"/>
            <a:ext cx="11274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3</a:t>
            </a:r>
            <a:endParaRPr sz="1400"/>
          </a:p>
        </p:txBody>
      </p:sp>
      <p:sp>
        <p:nvSpPr>
          <p:cNvPr id="683" name="Google Shape;683;p54"/>
          <p:cNvSpPr txBox="1"/>
          <p:nvPr/>
        </p:nvSpPr>
        <p:spPr>
          <a:xfrm>
            <a:off x="1622672" y="2647976"/>
            <a:ext cx="1497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Pick a service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type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Step 1</a:t>
            </a:r>
            <a:endParaRPr sz="1400" dirty="0"/>
          </a:p>
        </p:txBody>
      </p:sp>
      <p:sp>
        <p:nvSpPr>
          <p:cNvPr id="685" name="Google Shape;685;p54"/>
          <p:cNvSpPr txBox="1"/>
          <p:nvPr/>
        </p:nvSpPr>
        <p:spPr>
          <a:xfrm>
            <a:off x="2379700" y="112883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Search a free room by your needs</a:t>
            </a:r>
          </a:p>
        </p:txBody>
      </p:sp>
      <p:sp>
        <p:nvSpPr>
          <p:cNvPr id="686" name="Google Shape;686;p54"/>
          <p:cNvSpPr txBox="1">
            <a:spLocks noGrp="1"/>
          </p:cNvSpPr>
          <p:nvPr>
            <p:ph type="ctrTitle" idx="4294967295"/>
          </p:nvPr>
        </p:nvSpPr>
        <p:spPr>
          <a:xfrm flipH="1">
            <a:off x="5574125" y="16806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2</a:t>
            </a:r>
            <a:endParaRPr sz="1400"/>
          </a:p>
        </p:txBody>
      </p:sp>
      <p:sp>
        <p:nvSpPr>
          <p:cNvPr id="687" name="Google Shape;687;p54"/>
          <p:cNvSpPr txBox="1"/>
          <p:nvPr/>
        </p:nvSpPr>
        <p:spPr>
          <a:xfrm>
            <a:off x="5650325" y="19614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Select the type of the room</a:t>
            </a:r>
          </a:p>
        </p:txBody>
      </p:sp>
      <p:sp>
        <p:nvSpPr>
          <p:cNvPr id="688" name="Google Shape;688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4</a:t>
            </a:r>
            <a:endParaRPr sz="1400"/>
          </a:p>
        </p:txBody>
      </p:sp>
      <p:sp>
        <p:nvSpPr>
          <p:cNvPr id="689" name="Google Shape;689;p54"/>
          <p:cNvSpPr txBox="1"/>
          <p:nvPr/>
        </p:nvSpPr>
        <p:spPr>
          <a:xfrm>
            <a:off x="6498754" y="33468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Provide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your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personal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data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93F781A-E500-4C1D-A7B9-4D0BA9BFEF4D}"/>
              </a:ext>
            </a:extLst>
          </p:cNvPr>
          <p:cNvGrpSpPr/>
          <p:nvPr/>
        </p:nvGrpSpPr>
        <p:grpSpPr>
          <a:xfrm>
            <a:off x="4425065" y="1218542"/>
            <a:ext cx="380393" cy="363118"/>
            <a:chOff x="4425065" y="1218542"/>
            <a:chExt cx="380393" cy="363118"/>
          </a:xfrm>
        </p:grpSpPr>
        <p:sp>
          <p:nvSpPr>
            <p:cNvPr id="55" name="Google Shape;9159;p72">
              <a:extLst>
                <a:ext uri="{FF2B5EF4-FFF2-40B4-BE49-F238E27FC236}">
                  <a16:creationId xmlns:a16="http://schemas.microsoft.com/office/drawing/2014/main" id="{01BFE00E-9200-43B1-BDD8-6A86A90FD9B0}"/>
                </a:ext>
              </a:extLst>
            </p:cNvPr>
            <p:cNvSpPr/>
            <p:nvPr/>
          </p:nvSpPr>
          <p:spPr>
            <a:xfrm>
              <a:off x="4518075" y="1280273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6" name="Google Shape;9160;p72">
              <a:extLst>
                <a:ext uri="{FF2B5EF4-FFF2-40B4-BE49-F238E27FC236}">
                  <a16:creationId xmlns:a16="http://schemas.microsoft.com/office/drawing/2014/main" id="{6CAF5CDE-9C6C-460F-82AF-34B8E9AE47B1}"/>
                </a:ext>
              </a:extLst>
            </p:cNvPr>
            <p:cNvSpPr/>
            <p:nvPr/>
          </p:nvSpPr>
          <p:spPr>
            <a:xfrm>
              <a:off x="4425065" y="1218542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7" name="Google Shape;9161;p72">
              <a:extLst>
                <a:ext uri="{FF2B5EF4-FFF2-40B4-BE49-F238E27FC236}">
                  <a16:creationId xmlns:a16="http://schemas.microsoft.com/office/drawing/2014/main" id="{7D3FEA6A-A774-43AB-89FA-2A5E93B51062}"/>
                </a:ext>
              </a:extLst>
            </p:cNvPr>
            <p:cNvSpPr/>
            <p:nvPr/>
          </p:nvSpPr>
          <p:spPr>
            <a:xfrm>
              <a:off x="4577076" y="1249217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8" name="Google Shape;9162;p72">
              <a:extLst>
                <a:ext uri="{FF2B5EF4-FFF2-40B4-BE49-F238E27FC236}">
                  <a16:creationId xmlns:a16="http://schemas.microsoft.com/office/drawing/2014/main" id="{5D8D4AD2-68B4-42C2-95E3-22329DC0D8A2}"/>
                </a:ext>
              </a:extLst>
            </p:cNvPr>
            <p:cNvSpPr/>
            <p:nvPr/>
          </p:nvSpPr>
          <p:spPr>
            <a:xfrm>
              <a:off x="4457582" y="1249217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</p:grpSp>
      <p:grpSp>
        <p:nvGrpSpPr>
          <p:cNvPr id="59" name="Google Shape;12466;p78">
            <a:extLst>
              <a:ext uri="{FF2B5EF4-FFF2-40B4-BE49-F238E27FC236}">
                <a16:creationId xmlns:a16="http://schemas.microsoft.com/office/drawing/2014/main" id="{38CBE639-6237-4FFF-A2CD-1F485E938967}"/>
              </a:ext>
            </a:extLst>
          </p:cNvPr>
          <p:cNvGrpSpPr/>
          <p:nvPr/>
        </p:nvGrpSpPr>
        <p:grpSpPr>
          <a:xfrm>
            <a:off x="4422048" y="3377573"/>
            <a:ext cx="346406" cy="347552"/>
            <a:chOff x="3214972" y="3359188"/>
            <a:chExt cx="346406" cy="347552"/>
          </a:xfrm>
          <a:solidFill>
            <a:schemeClr val="bg1"/>
          </a:solidFill>
        </p:grpSpPr>
        <p:sp>
          <p:nvSpPr>
            <p:cNvPr id="60" name="Google Shape;12467;p78">
              <a:extLst>
                <a:ext uri="{FF2B5EF4-FFF2-40B4-BE49-F238E27FC236}">
                  <a16:creationId xmlns:a16="http://schemas.microsoft.com/office/drawing/2014/main" id="{B59632F5-59CA-436E-A4D5-06A02E26FCF8}"/>
                </a:ext>
              </a:extLst>
            </p:cNvPr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68;p78">
              <a:extLst>
                <a:ext uri="{FF2B5EF4-FFF2-40B4-BE49-F238E27FC236}">
                  <a16:creationId xmlns:a16="http://schemas.microsoft.com/office/drawing/2014/main" id="{96BF3706-CBF5-48AE-BE52-CF8BF348FF36}"/>
                </a:ext>
              </a:extLst>
            </p:cNvPr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69;p78">
              <a:extLst>
                <a:ext uri="{FF2B5EF4-FFF2-40B4-BE49-F238E27FC236}">
                  <a16:creationId xmlns:a16="http://schemas.microsoft.com/office/drawing/2014/main" id="{4F74C5AF-1A1E-489F-B633-53A649EBCB1C}"/>
                </a:ext>
              </a:extLst>
            </p:cNvPr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70;p78">
              <a:extLst>
                <a:ext uri="{FF2B5EF4-FFF2-40B4-BE49-F238E27FC236}">
                  <a16:creationId xmlns:a16="http://schemas.microsoft.com/office/drawing/2014/main" id="{D859E2BD-D915-4C38-9977-DD19DB3D064B}"/>
                </a:ext>
              </a:extLst>
            </p:cNvPr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71;p78">
              <a:extLst>
                <a:ext uri="{FF2B5EF4-FFF2-40B4-BE49-F238E27FC236}">
                  <a16:creationId xmlns:a16="http://schemas.microsoft.com/office/drawing/2014/main" id="{A4181204-85A5-48CA-90AC-D581EB99D024}"/>
                </a:ext>
              </a:extLst>
            </p:cNvPr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72;p78">
              <a:extLst>
                <a:ext uri="{FF2B5EF4-FFF2-40B4-BE49-F238E27FC236}">
                  <a16:creationId xmlns:a16="http://schemas.microsoft.com/office/drawing/2014/main" id="{C41310D5-457C-47E2-96C4-B1E28B04FA04}"/>
                </a:ext>
              </a:extLst>
            </p:cNvPr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73;p78">
              <a:extLst>
                <a:ext uri="{FF2B5EF4-FFF2-40B4-BE49-F238E27FC236}">
                  <a16:creationId xmlns:a16="http://schemas.microsoft.com/office/drawing/2014/main" id="{9B34739C-4030-4C36-9767-A06D28C339F9}"/>
                </a:ext>
              </a:extLst>
            </p:cNvPr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4;p78">
              <a:extLst>
                <a:ext uri="{FF2B5EF4-FFF2-40B4-BE49-F238E27FC236}">
                  <a16:creationId xmlns:a16="http://schemas.microsoft.com/office/drawing/2014/main" id="{C2E092E6-FF17-4B62-8018-21A3E0D41A93}"/>
                </a:ext>
              </a:extLst>
            </p:cNvPr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75;p78">
              <a:extLst>
                <a:ext uri="{FF2B5EF4-FFF2-40B4-BE49-F238E27FC236}">
                  <a16:creationId xmlns:a16="http://schemas.microsoft.com/office/drawing/2014/main" id="{A09F621E-F5DA-418D-A141-594466F44E53}"/>
                </a:ext>
              </a:extLst>
            </p:cNvPr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76;p78">
              <a:extLst>
                <a:ext uri="{FF2B5EF4-FFF2-40B4-BE49-F238E27FC236}">
                  <a16:creationId xmlns:a16="http://schemas.microsoft.com/office/drawing/2014/main" id="{2E435F22-A0F7-4502-AFD1-C70C3607ECCE}"/>
                </a:ext>
              </a:extLst>
            </p:cNvPr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77;p78">
              <a:extLst>
                <a:ext uri="{FF2B5EF4-FFF2-40B4-BE49-F238E27FC236}">
                  <a16:creationId xmlns:a16="http://schemas.microsoft.com/office/drawing/2014/main" id="{8D58F980-F236-4850-B77C-69C4C3137557}"/>
                </a:ext>
              </a:extLst>
            </p:cNvPr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78;p78">
              <a:extLst>
                <a:ext uri="{FF2B5EF4-FFF2-40B4-BE49-F238E27FC236}">
                  <a16:creationId xmlns:a16="http://schemas.microsoft.com/office/drawing/2014/main" id="{C05992E9-9BE2-4D44-BA09-8D44C5BADD65}"/>
                </a:ext>
              </a:extLst>
            </p:cNvPr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79;p78">
              <a:extLst>
                <a:ext uri="{FF2B5EF4-FFF2-40B4-BE49-F238E27FC236}">
                  <a16:creationId xmlns:a16="http://schemas.microsoft.com/office/drawing/2014/main" id="{59C2F394-0874-4607-901D-D95D3B546330}"/>
                </a:ext>
              </a:extLst>
            </p:cNvPr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80;p78">
              <a:extLst>
                <a:ext uri="{FF2B5EF4-FFF2-40B4-BE49-F238E27FC236}">
                  <a16:creationId xmlns:a16="http://schemas.microsoft.com/office/drawing/2014/main" id="{CB823522-1801-4CF5-A5D6-349FFA721C01}"/>
                </a:ext>
              </a:extLst>
            </p:cNvPr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9294;p72">
            <a:extLst>
              <a:ext uri="{FF2B5EF4-FFF2-40B4-BE49-F238E27FC236}">
                <a16:creationId xmlns:a16="http://schemas.microsoft.com/office/drawing/2014/main" id="{2319593A-575A-4585-919F-09F82D428816}"/>
              </a:ext>
            </a:extLst>
          </p:cNvPr>
          <p:cNvGrpSpPr/>
          <p:nvPr/>
        </p:nvGrpSpPr>
        <p:grpSpPr>
          <a:xfrm>
            <a:off x="4417153" y="4098370"/>
            <a:ext cx="356196" cy="265631"/>
            <a:chOff x="5216456" y="3725484"/>
            <a:chExt cx="356196" cy="265631"/>
          </a:xfrm>
          <a:solidFill>
            <a:schemeClr val="bg1">
              <a:lumMod val="10000"/>
            </a:schemeClr>
          </a:solidFill>
        </p:grpSpPr>
        <p:sp>
          <p:nvSpPr>
            <p:cNvPr id="75" name="Google Shape;9295;p72">
              <a:extLst>
                <a:ext uri="{FF2B5EF4-FFF2-40B4-BE49-F238E27FC236}">
                  <a16:creationId xmlns:a16="http://schemas.microsoft.com/office/drawing/2014/main" id="{AB0605BE-0ECC-4456-B2BD-6F53FE8A316C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96;p72">
              <a:extLst>
                <a:ext uri="{FF2B5EF4-FFF2-40B4-BE49-F238E27FC236}">
                  <a16:creationId xmlns:a16="http://schemas.microsoft.com/office/drawing/2014/main" id="{65EBD1C7-6BC7-44C2-8681-6AD3DE39E47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9945;p74">
            <a:extLst>
              <a:ext uri="{FF2B5EF4-FFF2-40B4-BE49-F238E27FC236}">
                <a16:creationId xmlns:a16="http://schemas.microsoft.com/office/drawing/2014/main" id="{3FFD4D7A-C20E-4074-B77E-931EE3D7D18B}"/>
              </a:ext>
            </a:extLst>
          </p:cNvPr>
          <p:cNvGrpSpPr/>
          <p:nvPr/>
        </p:nvGrpSpPr>
        <p:grpSpPr>
          <a:xfrm>
            <a:off x="4382499" y="2592930"/>
            <a:ext cx="379002" cy="366112"/>
            <a:chOff x="2633037" y="1499873"/>
            <a:chExt cx="379002" cy="366112"/>
          </a:xfrm>
          <a:solidFill>
            <a:schemeClr val="bg1">
              <a:lumMod val="10000"/>
            </a:schemeClr>
          </a:solidFill>
        </p:grpSpPr>
        <p:sp>
          <p:nvSpPr>
            <p:cNvPr id="89" name="Google Shape;9946;p74">
              <a:extLst>
                <a:ext uri="{FF2B5EF4-FFF2-40B4-BE49-F238E27FC236}">
                  <a16:creationId xmlns:a16="http://schemas.microsoft.com/office/drawing/2014/main" id="{CB31C607-6116-4DE8-BB4A-C70EBD4E7FF5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947;p74">
              <a:extLst>
                <a:ext uri="{FF2B5EF4-FFF2-40B4-BE49-F238E27FC236}">
                  <a16:creationId xmlns:a16="http://schemas.microsoft.com/office/drawing/2014/main" id="{2D2519A7-DBA4-49C1-9CBD-776766E1F70D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948;p74">
              <a:extLst>
                <a:ext uri="{FF2B5EF4-FFF2-40B4-BE49-F238E27FC236}">
                  <a16:creationId xmlns:a16="http://schemas.microsoft.com/office/drawing/2014/main" id="{D1ACD7B2-6A1C-4BA9-A3F8-6687507A5C92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949;p74">
              <a:extLst>
                <a:ext uri="{FF2B5EF4-FFF2-40B4-BE49-F238E27FC236}">
                  <a16:creationId xmlns:a16="http://schemas.microsoft.com/office/drawing/2014/main" id="{15E3CC6C-A6ED-4AC4-843C-408B62AB697E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950;p74">
              <a:extLst>
                <a:ext uri="{FF2B5EF4-FFF2-40B4-BE49-F238E27FC236}">
                  <a16:creationId xmlns:a16="http://schemas.microsoft.com/office/drawing/2014/main" id="{DAC8B654-E1B1-4615-AD6B-D854AB16D66E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951;p74">
              <a:extLst>
                <a:ext uri="{FF2B5EF4-FFF2-40B4-BE49-F238E27FC236}">
                  <a16:creationId xmlns:a16="http://schemas.microsoft.com/office/drawing/2014/main" id="{7C915306-814D-4196-9E8E-771FE3C9140D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0707;p75">
            <a:extLst>
              <a:ext uri="{FF2B5EF4-FFF2-40B4-BE49-F238E27FC236}">
                <a16:creationId xmlns:a16="http://schemas.microsoft.com/office/drawing/2014/main" id="{452E671F-3D81-4652-99FF-ED34E883908F}"/>
              </a:ext>
            </a:extLst>
          </p:cNvPr>
          <p:cNvGrpSpPr/>
          <p:nvPr/>
        </p:nvGrpSpPr>
        <p:grpSpPr>
          <a:xfrm>
            <a:off x="4395827" y="1948776"/>
            <a:ext cx="352345" cy="363655"/>
            <a:chOff x="3560600" y="3763338"/>
            <a:chExt cx="352345" cy="363655"/>
          </a:xfrm>
          <a:solidFill>
            <a:schemeClr val="bg1"/>
          </a:solidFill>
        </p:grpSpPr>
        <p:sp>
          <p:nvSpPr>
            <p:cNvPr id="96" name="Google Shape;10708;p75">
              <a:extLst>
                <a:ext uri="{FF2B5EF4-FFF2-40B4-BE49-F238E27FC236}">
                  <a16:creationId xmlns:a16="http://schemas.microsoft.com/office/drawing/2014/main" id="{91C1749F-067B-4F87-9BE7-1B5A1C4F4966}"/>
                </a:ext>
              </a:extLst>
            </p:cNvPr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09;p75">
              <a:extLst>
                <a:ext uri="{FF2B5EF4-FFF2-40B4-BE49-F238E27FC236}">
                  <a16:creationId xmlns:a16="http://schemas.microsoft.com/office/drawing/2014/main" id="{9FF445F6-3F85-4FE5-8251-D58762955E31}"/>
                </a:ext>
              </a:extLst>
            </p:cNvPr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10;p75">
              <a:extLst>
                <a:ext uri="{FF2B5EF4-FFF2-40B4-BE49-F238E27FC236}">
                  <a16:creationId xmlns:a16="http://schemas.microsoft.com/office/drawing/2014/main" id="{DE4151B9-6A67-4C3E-A507-E4141B648020}"/>
                </a:ext>
              </a:extLst>
            </p:cNvPr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180937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Gold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42733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Diamond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78196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Platinum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52632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35642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discount</a:t>
            </a:r>
            <a:r>
              <a:rPr lang="hu-HU" dirty="0"/>
              <a:t> </a:t>
            </a:r>
            <a:r>
              <a:rPr lang="hu-HU" dirty="0" err="1"/>
              <a:t>system</a:t>
            </a:r>
            <a:endParaRPr dirty="0"/>
          </a:p>
        </p:txBody>
      </p:sp>
      <p:sp>
        <p:nvSpPr>
          <p:cNvPr id="28" name="Google Shape;464;p46"/>
          <p:cNvSpPr txBox="1"/>
          <p:nvPr/>
        </p:nvSpPr>
        <p:spPr>
          <a:xfrm>
            <a:off x="3829697" y="3601245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" name="Google Shape;464;p46"/>
          <p:cNvSpPr txBox="1"/>
          <p:nvPr/>
        </p:nvSpPr>
        <p:spPr>
          <a:xfrm>
            <a:off x="6059683" y="3601245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45" y="3203713"/>
            <a:ext cx="449857" cy="480223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21" y="3197977"/>
            <a:ext cx="480223" cy="39753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63" y="3156632"/>
            <a:ext cx="480223" cy="48022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Login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88776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1576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/>
              <a:t>Name</a:t>
            </a:r>
            <a:endParaRPr lang="hu-HU" sz="14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/>
              <a:t>Email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/>
              <a:t>Password</a:t>
            </a:r>
            <a:endParaRPr lang="hu-HU" sz="14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/>
              <a:t>Confirmation</a:t>
            </a:r>
            <a:endParaRPr sz="1400" dirty="0"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1370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>
                <a:solidFill>
                  <a:srgbClr val="F3F3F3"/>
                </a:solidFill>
              </a:rPr>
              <a:t>Email </a:t>
            </a:r>
            <a:r>
              <a:rPr lang="hu-HU" sz="1400" dirty="0" err="1">
                <a:solidFill>
                  <a:srgbClr val="F3F3F3"/>
                </a:solidFill>
              </a:rPr>
              <a:t>or</a:t>
            </a:r>
            <a:r>
              <a:rPr lang="hu-HU" sz="1400" dirty="0">
                <a:solidFill>
                  <a:srgbClr val="F3F3F3"/>
                </a:solidFill>
              </a:rPr>
              <a:t> </a:t>
            </a:r>
            <a:r>
              <a:rPr lang="hu-HU" sz="1400" dirty="0" err="1">
                <a:solidFill>
                  <a:srgbClr val="F3F3F3"/>
                </a:solidFill>
              </a:rPr>
              <a:t>username</a:t>
            </a:r>
            <a:endParaRPr lang="hu-HU" sz="14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 err="1">
                <a:solidFill>
                  <a:srgbClr val="F3F3F3"/>
                </a:solidFill>
              </a:rPr>
              <a:t>Password</a:t>
            </a:r>
            <a:endParaRPr lang="hu-HU" sz="14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 err="1">
                <a:solidFill>
                  <a:srgbClr val="F3F3F3"/>
                </a:solidFill>
              </a:rPr>
              <a:t>Forgot</a:t>
            </a:r>
            <a:r>
              <a:rPr lang="hu-HU" sz="1400" dirty="0">
                <a:solidFill>
                  <a:srgbClr val="F3F3F3"/>
                </a:solidFill>
              </a:rPr>
              <a:t> </a:t>
            </a:r>
            <a:r>
              <a:rPr lang="hu-HU" sz="1400" dirty="0" err="1">
                <a:solidFill>
                  <a:srgbClr val="F3F3F3"/>
                </a:solidFill>
              </a:rPr>
              <a:t>password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 err="1"/>
              <a:t>Registration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5376569" y="2321901"/>
            <a:ext cx="346739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Email </a:t>
            </a:r>
            <a:r>
              <a:rPr lang="hu-HU" dirty="0" err="1">
                <a:solidFill>
                  <a:srgbClr val="F3F3F3"/>
                </a:solidFill>
              </a:rPr>
              <a:t>sending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0D14FF7-CACA-4147-84D3-192515F36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5228" y="2433448"/>
            <a:ext cx="3645765" cy="1604872"/>
          </a:xfrm>
        </p:spPr>
        <p:txBody>
          <a:bodyPr/>
          <a:lstStyle/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Registration</a:t>
            </a:r>
            <a:endParaRPr lang="hu-HU" sz="1400" dirty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Password</a:t>
            </a:r>
            <a:r>
              <a:rPr lang="hu-HU" sz="1400" dirty="0"/>
              <a:t> </a:t>
            </a:r>
            <a:r>
              <a:rPr lang="hu-HU" sz="1400" dirty="0" err="1"/>
              <a:t>recovery</a:t>
            </a:r>
            <a:endParaRPr lang="hu-HU" sz="1400" dirty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Changing</a:t>
            </a:r>
            <a:r>
              <a:rPr lang="hu-HU" sz="1400" dirty="0"/>
              <a:t> email </a:t>
            </a:r>
            <a:r>
              <a:rPr lang="hu-HU" sz="1400" dirty="0" err="1"/>
              <a:t>address</a:t>
            </a:r>
            <a:endParaRPr lang="hu-HU" sz="1400" dirty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Confirming</a:t>
            </a:r>
            <a:r>
              <a:rPr lang="hu-HU" sz="1400" dirty="0"/>
              <a:t> a </a:t>
            </a:r>
            <a:r>
              <a:rPr lang="hu-HU" sz="1400" dirty="0" err="1"/>
              <a:t>reservation</a:t>
            </a:r>
            <a:endParaRPr lang="hu-HU" sz="1400" dirty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Contacting</a:t>
            </a:r>
            <a:r>
              <a:rPr lang="hu-HU" sz="1400" dirty="0"/>
              <a:t> </a:t>
            </a:r>
            <a:r>
              <a:rPr lang="hu-HU" sz="1400" dirty="0" err="1"/>
              <a:t>us</a:t>
            </a:r>
            <a:endParaRPr lang="hu-HU" sz="1400" dirty="0"/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endParaRPr lang="hu-HU" sz="1400" dirty="0"/>
          </a:p>
        </p:txBody>
      </p:sp>
      <p:sp>
        <p:nvSpPr>
          <p:cNvPr id="2" name="Szövegdoboz 1"/>
          <p:cNvSpPr txBox="1"/>
          <p:nvPr/>
        </p:nvSpPr>
        <p:spPr>
          <a:xfrm>
            <a:off x="473760" y="2283819"/>
            <a:ext cx="18652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At</a:t>
            </a:r>
            <a:endParaRPr lang="hu-HU" sz="1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38099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Check</a:t>
            </a:r>
            <a:r>
              <a:rPr lang="hu-HU" dirty="0"/>
              <a:t>-in</a:t>
            </a:r>
            <a:endParaRPr dirty="0"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Select</a:t>
            </a:r>
            <a:r>
              <a:rPr lang="hu-HU" sz="1200" dirty="0"/>
              <a:t> a </a:t>
            </a:r>
            <a:r>
              <a:rPr lang="hu-HU" sz="1200" dirty="0" err="1"/>
              <a:t>client</a:t>
            </a:r>
            <a:endParaRPr lang="hu-HU" sz="1200" dirty="0"/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Validate</a:t>
            </a:r>
            <a:r>
              <a:rPr lang="hu-HU" sz="1200" dirty="0"/>
              <a:t> </a:t>
            </a:r>
            <a:r>
              <a:rPr lang="hu-HU" sz="1200" dirty="0" err="1"/>
              <a:t>their</a:t>
            </a:r>
            <a:r>
              <a:rPr lang="hu-HU" sz="1200" dirty="0"/>
              <a:t> </a:t>
            </a:r>
            <a:r>
              <a:rPr lang="hu-HU" sz="1200" dirty="0" err="1"/>
              <a:t>data</a:t>
            </a:r>
            <a:endParaRPr lang="hu-HU" sz="1200" dirty="0"/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Arrange</a:t>
            </a:r>
            <a:r>
              <a:rPr lang="hu-HU" sz="1200" dirty="0"/>
              <a:t> </a:t>
            </a:r>
            <a:r>
              <a:rPr lang="hu-HU" sz="1200" dirty="0" err="1"/>
              <a:t>payment</a:t>
            </a:r>
            <a:endParaRPr sz="1200"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37"/>
          <p:cNvSpPr/>
          <p:nvPr/>
        </p:nvSpPr>
        <p:spPr>
          <a:xfrm>
            <a:off x="4865225" y="1567725"/>
            <a:ext cx="4926300" cy="2925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Check</a:t>
            </a:r>
            <a:r>
              <a:rPr lang="hu-HU" dirty="0"/>
              <a:t>-out</a:t>
            </a:r>
            <a:endParaRPr dirty="0"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Select</a:t>
            </a:r>
            <a:r>
              <a:rPr lang="hu-HU" sz="1200" dirty="0"/>
              <a:t> a </a:t>
            </a:r>
            <a:r>
              <a:rPr lang="hu-HU" sz="1200" dirty="0" err="1"/>
              <a:t>guest</a:t>
            </a:r>
            <a:r>
              <a:rPr lang="hu-HU" sz="1200" dirty="0"/>
              <a:t>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Review</a:t>
            </a:r>
            <a:r>
              <a:rPr lang="hu-HU" sz="1200" dirty="0"/>
              <a:t> </a:t>
            </a:r>
            <a:r>
              <a:rPr lang="hu-HU" sz="1200" dirty="0" err="1"/>
              <a:t>their</a:t>
            </a:r>
            <a:r>
              <a:rPr lang="hu-HU" sz="1200" dirty="0"/>
              <a:t> </a:t>
            </a:r>
            <a:r>
              <a:rPr lang="hu-HU" sz="1200" dirty="0" err="1"/>
              <a:t>check</a:t>
            </a:r>
            <a:r>
              <a:rPr lang="hu-HU" sz="1200" dirty="0"/>
              <a:t>-out </a:t>
            </a:r>
            <a:r>
              <a:rPr lang="hu-HU" sz="1200" dirty="0" err="1"/>
              <a:t>date</a:t>
            </a:r>
            <a:endParaRPr lang="hu-HU" sz="1200" dirty="0"/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Check</a:t>
            </a:r>
            <a:r>
              <a:rPr lang="hu-HU" sz="1200" dirty="0"/>
              <a:t> </a:t>
            </a:r>
            <a:r>
              <a:rPr lang="hu-HU" sz="1200" dirty="0" err="1"/>
              <a:t>their</a:t>
            </a:r>
            <a:r>
              <a:rPr lang="hu-HU" sz="1200" dirty="0"/>
              <a:t> </a:t>
            </a:r>
            <a:r>
              <a:rPr lang="hu-HU" sz="1200" dirty="0" err="1"/>
              <a:t>consumptions</a:t>
            </a:r>
            <a:endParaRPr lang="hu-HU" sz="1200" dirty="0"/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Discuss</a:t>
            </a:r>
            <a:r>
              <a:rPr lang="hu-HU" sz="1200" dirty="0"/>
              <a:t> </a:t>
            </a:r>
            <a:r>
              <a:rPr lang="hu-HU" sz="1200" dirty="0" err="1"/>
              <a:t>remaining</a:t>
            </a:r>
            <a:r>
              <a:rPr lang="hu-HU" sz="1200" dirty="0"/>
              <a:t> </a:t>
            </a:r>
            <a:r>
              <a:rPr lang="hu-HU" sz="1200" dirty="0" err="1"/>
              <a:t>costs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9653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Advertising and Promotion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Respond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to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reports</a:t>
            </a:r>
            <a:endParaRPr lang="hu-H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Read </a:t>
            </a:r>
            <a:r>
              <a:rPr lang="hu-HU" dirty="0" err="1">
                <a:solidFill>
                  <a:schemeClr val="dk1"/>
                </a:solidFill>
              </a:rPr>
              <a:t>ratings</a:t>
            </a:r>
            <a:endParaRPr lang="hu-H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Check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messages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User</a:t>
            </a:r>
            <a:r>
              <a:rPr lang="hu-HU" dirty="0">
                <a:solidFill>
                  <a:schemeClr val="dk1"/>
                </a:solidFill>
              </a:rPr>
              <a:t> logs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Reservation</a:t>
            </a:r>
            <a:r>
              <a:rPr lang="hu-HU" dirty="0">
                <a:solidFill>
                  <a:schemeClr val="dk1"/>
                </a:solidFill>
              </a:rPr>
              <a:t> logs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Inspect</a:t>
            </a:r>
            <a:r>
              <a:rPr lang="hu-HU" dirty="0">
                <a:solidFill>
                  <a:schemeClr val="dk1"/>
                </a:solidFill>
              </a:rPr>
              <a:t> logs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786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Assign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elements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to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different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reservations</a:t>
            </a:r>
            <a:endParaRPr lang="hu-H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Create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new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items</a:t>
            </a:r>
            <a:endParaRPr lang="hu-H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Consumptions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7" name="Google Shape;9083;p72"/>
          <p:cNvGrpSpPr/>
          <p:nvPr/>
        </p:nvGrpSpPr>
        <p:grpSpPr>
          <a:xfrm>
            <a:off x="2975113" y="1287877"/>
            <a:ext cx="456329" cy="421885"/>
            <a:chOff x="3564243" y="2289904"/>
            <a:chExt cx="422342" cy="355243"/>
          </a:xfrm>
          <a:solidFill>
            <a:schemeClr val="bg1"/>
          </a:solidFill>
        </p:grpSpPr>
        <p:sp>
          <p:nvSpPr>
            <p:cNvPr id="48" name="Google Shape;9084;p72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85;p72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086;p72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087;p72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088;p72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1500;p76"/>
          <p:cNvGrpSpPr/>
          <p:nvPr/>
        </p:nvGrpSpPr>
        <p:grpSpPr>
          <a:xfrm>
            <a:off x="3072300" y="2489341"/>
            <a:ext cx="375818" cy="362198"/>
            <a:chOff x="3567553" y="1499912"/>
            <a:chExt cx="320022" cy="359778"/>
          </a:xfrm>
          <a:solidFill>
            <a:schemeClr val="bg1"/>
          </a:solidFill>
        </p:grpSpPr>
        <p:sp>
          <p:nvSpPr>
            <p:cNvPr id="54" name="Google Shape;11501;p76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502;p76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503;p76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504;p76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505;p76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506;p76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2964;p78"/>
          <p:cNvGrpSpPr/>
          <p:nvPr/>
        </p:nvGrpSpPr>
        <p:grpSpPr>
          <a:xfrm>
            <a:off x="3098308" y="3600235"/>
            <a:ext cx="333133" cy="321037"/>
            <a:chOff x="2780301" y="1521896"/>
            <a:chExt cx="333133" cy="321037"/>
          </a:xfrm>
          <a:solidFill>
            <a:schemeClr val="bg1"/>
          </a:solidFill>
        </p:grpSpPr>
        <p:sp>
          <p:nvSpPr>
            <p:cNvPr id="61" name="Google Shape;12965;p78"/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966;p78"/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967;p78"/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968;p78"/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969;p78"/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970;p78"/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971;p78"/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972;p78"/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973;p78"/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974;p78"/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975;p78"/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976;p78"/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977;p78"/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78;p78"/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979;p78"/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980;p78"/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981;p78"/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982;p78"/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983;p78"/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984;p78"/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179</Words>
  <Application>Microsoft Office PowerPoint</Application>
  <PresentationFormat>Diavetítés a képernyőre (16:9 oldalarány)</PresentationFormat>
  <Paragraphs>83</Paragraphs>
  <Slides>10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Open Sans Light</vt:lpstr>
      <vt:lpstr>DM Serif Display</vt:lpstr>
      <vt:lpstr>Arial</vt:lpstr>
      <vt:lpstr>Invesment Business Plan by Slidego</vt:lpstr>
      <vt:lpstr>Peaceful Paradise</vt:lpstr>
      <vt:lpstr>The Idea</vt:lpstr>
      <vt:lpstr>Our Team</vt:lpstr>
      <vt:lpstr>Booking Process</vt:lpstr>
      <vt:lpstr>Our discount system</vt:lpstr>
      <vt:lpstr>PowerPoint-bemutató</vt:lpstr>
      <vt:lpstr>Email sending</vt:lpstr>
      <vt:lpstr>Check-in</vt:lpstr>
      <vt:lpstr>Advertising and Promotion  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Kálmán Dávid</dc:creator>
  <cp:lastModifiedBy>Kornél Vass</cp:lastModifiedBy>
  <cp:revision>15</cp:revision>
  <dcterms:modified xsi:type="dcterms:W3CDTF">2022-04-07T19:11:52Z</dcterms:modified>
</cp:coreProperties>
</file>